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0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17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674C31-BB05-46D1-AD16-CF5D7F10DBC6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zh-CN" altLang="en-US"/>
        </a:p>
      </dgm:t>
    </dgm:pt>
    <dgm:pt modelId="{653B252A-22FD-4270-A968-CF9925DDB982}">
      <dgm:prSet/>
      <dgm:spPr/>
      <dgm:t>
        <a:bodyPr/>
        <a:lstStyle/>
        <a:p>
          <a:pPr rtl="0"/>
          <a:r>
            <a:rPr lang="zh-CN" altLang="en-US" dirty="0" smtClean="0"/>
            <a:t>官网</a:t>
          </a:r>
          <a:r>
            <a:rPr lang="zh-CN" dirty="0" smtClean="0"/>
            <a:t>网址</a:t>
          </a:r>
          <a:r>
            <a:rPr lang="zh-CN" dirty="0" smtClean="0"/>
            <a:t>：</a:t>
          </a:r>
          <a:r>
            <a:rPr lang="en-US" dirty="0" smtClean="0"/>
            <a:t>http</a:t>
          </a:r>
          <a:r>
            <a:rPr lang="en-US" dirty="0" smtClean="0"/>
            <a:t>://capw.cn</a:t>
          </a:r>
          <a:endParaRPr lang="zh-CN" dirty="0"/>
        </a:p>
      </dgm:t>
    </dgm:pt>
    <dgm:pt modelId="{D7B9F10E-BC1C-41C2-8045-9386DF136C4B}" type="parTrans" cxnId="{D8A38085-19F5-4D15-B2E2-EDFCC8C9414C}">
      <dgm:prSet/>
      <dgm:spPr/>
      <dgm:t>
        <a:bodyPr/>
        <a:lstStyle/>
        <a:p>
          <a:endParaRPr lang="zh-CN" altLang="en-US"/>
        </a:p>
      </dgm:t>
    </dgm:pt>
    <dgm:pt modelId="{DB8A408C-C99E-4104-837E-271F684D4966}" type="sibTrans" cxnId="{D8A38085-19F5-4D15-B2E2-EDFCC8C9414C}">
      <dgm:prSet/>
      <dgm:spPr/>
      <dgm:t>
        <a:bodyPr/>
        <a:lstStyle/>
        <a:p>
          <a:endParaRPr lang="zh-CN" altLang="en-US"/>
        </a:p>
      </dgm:t>
    </dgm:pt>
    <dgm:pt modelId="{2FB7A0D3-14E9-4ACE-B05E-FE98B0C583CA}" type="pres">
      <dgm:prSet presAssocID="{AF674C31-BB05-46D1-AD16-CF5D7F10DBC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zh-CN" altLang="en-US"/>
        </a:p>
      </dgm:t>
    </dgm:pt>
    <dgm:pt modelId="{2EB4A8FB-4D4C-41DB-8065-5EA7DA53BD5A}" type="pres">
      <dgm:prSet presAssocID="{653B252A-22FD-4270-A968-CF9925DDB982}" presName="parentText" presStyleLbl="node1" presStyleIdx="0" presStyleCnt="1" custScaleY="53561" custLinFactNeighborX="-765" custLinFactNeighborY="-27705">
        <dgm:presLayoutVars>
          <dgm:chMax val="0"/>
          <dgm:bulletEnabled val="1"/>
        </dgm:presLayoutVars>
      </dgm:prSet>
      <dgm:spPr/>
      <dgm:t>
        <a:bodyPr/>
        <a:lstStyle/>
        <a:p>
          <a:endParaRPr lang="zh-CN" altLang="en-US"/>
        </a:p>
      </dgm:t>
    </dgm:pt>
  </dgm:ptLst>
  <dgm:cxnLst>
    <dgm:cxn modelId="{D8A38085-19F5-4D15-B2E2-EDFCC8C9414C}" srcId="{AF674C31-BB05-46D1-AD16-CF5D7F10DBC6}" destId="{653B252A-22FD-4270-A968-CF9925DDB982}" srcOrd="0" destOrd="0" parTransId="{D7B9F10E-BC1C-41C2-8045-9386DF136C4B}" sibTransId="{DB8A408C-C99E-4104-837E-271F684D4966}"/>
    <dgm:cxn modelId="{BD8D9620-80B7-459C-A7AD-BB56442303B2}" type="presOf" srcId="{653B252A-22FD-4270-A968-CF9925DDB982}" destId="{2EB4A8FB-4D4C-41DB-8065-5EA7DA53BD5A}" srcOrd="0" destOrd="0" presId="urn:microsoft.com/office/officeart/2005/8/layout/vList2"/>
    <dgm:cxn modelId="{50CBAB44-2402-4B67-B35B-07044677C8E6}" type="presOf" srcId="{AF674C31-BB05-46D1-AD16-CF5D7F10DBC6}" destId="{2FB7A0D3-14E9-4ACE-B05E-FE98B0C583CA}" srcOrd="0" destOrd="0" presId="urn:microsoft.com/office/officeart/2005/8/layout/vList2"/>
    <dgm:cxn modelId="{45BCED97-E05D-49C8-89F6-B62CE826EB5B}" type="presParOf" srcId="{2FB7A0D3-14E9-4ACE-B05E-FE98B0C583CA}" destId="{2EB4A8FB-4D4C-41DB-8065-5EA7DA53BD5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B4A8FB-4D4C-41DB-8065-5EA7DA53BD5A}">
      <dsp:nvSpPr>
        <dsp:cNvPr id="0" name=""/>
        <dsp:cNvSpPr/>
      </dsp:nvSpPr>
      <dsp:spPr>
        <a:xfrm>
          <a:off x="0" y="0"/>
          <a:ext cx="6400800" cy="1096661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60020" tIns="160020" rIns="160020" bIns="160020" numCol="1" spcCol="1270" anchor="ctr" anchorCtr="0">
          <a:noAutofit/>
        </a:bodyPr>
        <a:lstStyle/>
        <a:p>
          <a:pPr lvl="0" algn="l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4200" kern="1200" dirty="0" smtClean="0"/>
            <a:t>官网</a:t>
          </a:r>
          <a:r>
            <a:rPr lang="zh-CN" sz="4200" kern="1200" dirty="0" smtClean="0"/>
            <a:t>网址</a:t>
          </a:r>
          <a:r>
            <a:rPr lang="zh-CN" sz="4200" kern="1200" dirty="0" smtClean="0"/>
            <a:t>：</a:t>
          </a:r>
          <a:r>
            <a:rPr lang="en-US" sz="4200" kern="1200" dirty="0" smtClean="0"/>
            <a:t>http</a:t>
          </a:r>
          <a:r>
            <a:rPr lang="en-US" sz="4200" kern="1200" dirty="0" smtClean="0"/>
            <a:t>://capw.cn</a:t>
          </a:r>
          <a:endParaRPr lang="zh-CN" sz="4200" kern="1200" dirty="0"/>
        </a:p>
      </dsp:txBody>
      <dsp:txXfrm>
        <a:off x="53535" y="53535"/>
        <a:ext cx="6293730" cy="989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81C8A-09DD-4866-9D99-47CEE0991105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98E49-55FC-4A1D-870B-7A8A631286A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459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498E49-55FC-4A1D-870B-7A8A631286A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2401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5099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2619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790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20082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327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9151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882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37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3312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984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3686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E14EF-4AC9-45D8-8314-FAD07139DBC6}" type="datetimeFigureOut">
              <a:rPr lang="zh-CN" altLang="en-US" smtClean="0"/>
              <a:t>2019/6/6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A02C7-FD2B-4E42-8594-8CA5B6213A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647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4.pn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2.png"/><Relationship Id="rId7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10" Type="http://schemas.openxmlformats.org/officeDocument/2006/relationships/image" Target="../media/image5.png"/><Relationship Id="rId4" Type="http://schemas.openxmlformats.org/officeDocument/2006/relationships/image" Target="../media/image30.png"/><Relationship Id="rId9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://capw.qpb2b.cn/" TargetMode="External"/><Relationship Id="rId7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2.png"/><Relationship Id="rId7" Type="http://schemas.openxmlformats.org/officeDocument/2006/relationships/image" Target="../media/image1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5.png"/><Relationship Id="rId4" Type="http://schemas.openxmlformats.org/officeDocument/2006/relationships/image" Target="../media/image10.png"/><Relationship Id="rId9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1500717"/>
          </a:xfrm>
        </p:spPr>
        <p:txBody>
          <a:bodyPr>
            <a:normAutofit fontScale="90000"/>
          </a:bodyPr>
          <a:lstStyle/>
          <a:p>
            <a:r>
              <a:rPr lang="en-US" altLang="zh-CN" sz="4000" dirty="0" smtClean="0"/>
              <a:t/>
            </a:r>
            <a:br>
              <a:rPr lang="en-US" altLang="zh-CN" sz="4000" dirty="0" smtClean="0"/>
            </a:br>
            <a:r>
              <a:rPr lang="en-US" altLang="zh-CN" sz="5000" b="1" dirty="0" smtClean="0">
                <a:solidFill>
                  <a:srgbClr val="D31717"/>
                </a:solidFill>
                <a:latin typeface="黑体" pitchFamily="49" charset="-122"/>
                <a:ea typeface="黑体" pitchFamily="49" charset="-122"/>
              </a:rPr>
              <a:t>CAPW</a:t>
            </a:r>
            <a:r>
              <a:rPr lang="zh-CN" altLang="en-US" sz="5000" b="1" dirty="0" smtClean="0">
                <a:solidFill>
                  <a:srgbClr val="D31717"/>
                </a:solidFill>
                <a:latin typeface="黑体" pitchFamily="49" charset="-122"/>
                <a:ea typeface="黑体" pitchFamily="49" charset="-122"/>
              </a:rPr>
              <a:t>网上下单</a:t>
            </a:r>
            <a:r>
              <a:rPr lang="en-US" altLang="zh-CN" sz="4000" dirty="0" smtClean="0">
                <a:solidFill>
                  <a:srgbClr val="D31717"/>
                </a:solidFill>
              </a:rPr>
              <a:t/>
            </a:r>
            <a:br>
              <a:rPr lang="en-US" altLang="zh-CN" sz="4000" dirty="0" smtClean="0">
                <a:solidFill>
                  <a:srgbClr val="D31717"/>
                </a:solidFill>
              </a:rPr>
            </a:br>
            <a:r>
              <a:rPr lang="en-US" altLang="zh-CN" sz="4000" dirty="0" smtClean="0"/>
              <a:t>B2B</a:t>
            </a:r>
            <a:r>
              <a:rPr lang="zh-CN" altLang="en-US" sz="4000" dirty="0" smtClean="0"/>
              <a:t>线上下单指引手册</a:t>
            </a:r>
            <a:endParaRPr lang="zh-CN" altLang="en-US" sz="4000" dirty="0"/>
          </a:p>
        </p:txBody>
      </p:sp>
      <p:graphicFrame>
        <p:nvGraphicFramePr>
          <p:cNvPr id="5" name="图示 4"/>
          <p:cNvGraphicFramePr/>
          <p:nvPr>
            <p:extLst>
              <p:ext uri="{D42A27DB-BD31-4B8C-83A1-F6EECF244321}">
                <p14:modId xmlns:p14="http://schemas.microsoft.com/office/powerpoint/2010/main" val="2573273285"/>
              </p:ext>
            </p:extLst>
          </p:nvPr>
        </p:nvGraphicFramePr>
        <p:xfrm>
          <a:off x="1282700" y="3429000"/>
          <a:ext cx="6400800" cy="1104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 descr="E:\PS\LOGO\ESPES-11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164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1187460"/>
            <a:ext cx="78710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2-3-2 .</a:t>
            </a:r>
            <a:r>
              <a:rPr lang="zh-CN" altLang="en-US" dirty="0" smtClean="0"/>
              <a:t>零件询价列表： 删除：  选择不要的产品，直接点击删除，确定即可。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2350" y="3429000"/>
            <a:ext cx="7409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2-3-3 .</a:t>
            </a:r>
            <a:r>
              <a:rPr lang="zh-CN" altLang="en-US" dirty="0" smtClean="0"/>
              <a:t>零件询价列表： </a:t>
            </a:r>
            <a:r>
              <a:rPr lang="zh-CN" altLang="en-US" dirty="0"/>
              <a:t>作废</a:t>
            </a:r>
            <a:r>
              <a:rPr lang="zh-CN" altLang="en-US" dirty="0" smtClean="0"/>
              <a:t>：  此项为整张表单作废，操作时请注意。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77520" y="5914147"/>
            <a:ext cx="364715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500" dirty="0" smtClean="0"/>
              <a:t>注：整单作废后不可恢复，请慎重操作。</a:t>
            </a:r>
            <a:endParaRPr lang="zh-CN" altLang="en-US" sz="15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14" y="1628800"/>
            <a:ext cx="8413750" cy="16799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685" y="3933056"/>
            <a:ext cx="8637973" cy="17246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E:\PS\LOGO\ESPES-1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9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55576" y="1340768"/>
            <a:ext cx="459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2-3-4 .</a:t>
            </a:r>
            <a:r>
              <a:rPr lang="zh-CN" altLang="en-US" dirty="0" smtClean="0"/>
              <a:t>零件询价列表</a:t>
            </a:r>
            <a:r>
              <a:rPr lang="en-US" altLang="zh-CN" dirty="0" smtClean="0"/>
              <a:t>:</a:t>
            </a:r>
            <a:r>
              <a:rPr lang="zh-CN" altLang="en-US" dirty="0" smtClean="0"/>
              <a:t>确认订－</a:t>
            </a:r>
            <a:r>
              <a:rPr lang="en-US" altLang="zh-CN" dirty="0" smtClean="0"/>
              <a:t>〉</a:t>
            </a:r>
            <a:r>
              <a:rPr lang="zh-CN" altLang="en-US" dirty="0" smtClean="0"/>
              <a:t>询价单清单 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17478" y="4211796"/>
            <a:ext cx="1917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）支付方式：</a:t>
            </a:r>
            <a:endParaRPr lang="zh-CN" alt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293096"/>
            <a:ext cx="609600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矩形 4"/>
          <p:cNvSpPr/>
          <p:nvPr/>
        </p:nvSpPr>
        <p:spPr>
          <a:xfrm>
            <a:off x="3029336" y="4221088"/>
            <a:ext cx="17491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）发货方式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577" y="4334222"/>
            <a:ext cx="619125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33175" y="5877272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注：以上操作按需求自行选择。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710101"/>
            <a:ext cx="4341519" cy="251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 descr="E:\PS\LOGO\ESPES-11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1080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5576" y="1307362"/>
            <a:ext cx="7919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）备注：如有其他要求，请在备注栏写下，业务会在第一时间沟通解决。</a:t>
            </a:r>
            <a:endParaRPr lang="zh-CN" alt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0650" y="1676694"/>
            <a:ext cx="6361113" cy="183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27584" y="3676382"/>
            <a:ext cx="81499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）点击确认后，单据会自动开单到系统，经销商可与对应的业务联系付款与</a:t>
            </a:r>
            <a:endParaRPr lang="en-US" altLang="zh-CN" dirty="0" smtClean="0"/>
          </a:p>
          <a:p>
            <a:r>
              <a:rPr lang="zh-CN" altLang="en-US" dirty="0" smtClean="0"/>
              <a:t>发货。</a:t>
            </a:r>
            <a:endParaRPr lang="zh-CN" altLang="en-US" dirty="0"/>
          </a:p>
        </p:txBody>
      </p:sp>
      <p:pic>
        <p:nvPicPr>
          <p:cNvPr id="11" name="Picture 5" descr="E:\PS\LOGO\ESPES-1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85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858" y="1268760"/>
            <a:ext cx="1381125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99592" y="1691516"/>
            <a:ext cx="78085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应收应付查询</a:t>
            </a:r>
            <a:r>
              <a:rPr lang="en-US" altLang="zh-CN" dirty="0" smtClean="0"/>
              <a:t>:</a:t>
            </a:r>
            <a:r>
              <a:rPr lang="zh-CN" altLang="en-US" dirty="0" smtClean="0"/>
              <a:t>经销商可在此查询几类关注项目：应收，余额，发票号等。</a:t>
            </a:r>
            <a:endParaRPr lang="zh-CN" altLang="en-US" dirty="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168" y="2060848"/>
            <a:ext cx="6948264" cy="127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573016"/>
            <a:ext cx="476250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27584" y="3573016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3-1 </a:t>
            </a:r>
            <a:r>
              <a:rPr lang="zh-CN" altLang="en-US" dirty="0" smtClean="0"/>
              <a:t>条件：</a:t>
            </a:r>
            <a:endParaRPr lang="zh-CN" altLang="en-US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1249" y="3692996"/>
            <a:ext cx="4067175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73132" y="357301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起始－到期：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99592" y="5872240"/>
            <a:ext cx="27799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PS:</a:t>
            </a:r>
            <a:r>
              <a:rPr lang="zh-CN" altLang="en-US" dirty="0" smtClean="0"/>
              <a:t>选好后点击查询即可。</a:t>
            </a:r>
            <a:endParaRPr lang="zh-CN" altLang="en-US" dirty="0"/>
          </a:p>
        </p:txBody>
      </p:sp>
      <p:pic>
        <p:nvPicPr>
          <p:cNvPr id="15" name="Picture 5" descr="E:\PS\LOGO\ESPES-1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353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10932" y="2297123"/>
            <a:ext cx="53437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000" dirty="0" smtClean="0"/>
              <a:t> 感谢使用</a:t>
            </a:r>
            <a:r>
              <a:rPr lang="en-US" altLang="zh-CN" sz="3000" dirty="0" smtClean="0"/>
              <a:t>B2B</a:t>
            </a:r>
            <a:r>
              <a:rPr lang="zh-CN" altLang="en-US" sz="3000" dirty="0" smtClean="0"/>
              <a:t>线上下单系统，</a:t>
            </a:r>
            <a:endParaRPr lang="en-US" altLang="zh-CN" sz="3000" dirty="0" smtClean="0"/>
          </a:p>
          <a:p>
            <a:r>
              <a:rPr lang="zh-CN" altLang="en-US" sz="3000" dirty="0" smtClean="0"/>
              <a:t>有好的建议请联系业务反应。</a:t>
            </a:r>
            <a:endParaRPr lang="zh-CN" altLang="en-US" sz="3000" dirty="0"/>
          </a:p>
        </p:txBody>
      </p:sp>
      <p:sp>
        <p:nvSpPr>
          <p:cNvPr id="3" name="矩形 2"/>
          <p:cNvSpPr/>
          <p:nvPr/>
        </p:nvSpPr>
        <p:spPr>
          <a:xfrm>
            <a:off x="5699662" y="5157192"/>
            <a:ext cx="27100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zh-CN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Thanks!</a:t>
            </a:r>
            <a:endParaRPr lang="zh-CN" alt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9" name="Picture 5" descr="E:\PS\LOGO\ESPES-1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422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129727" y="1340768"/>
            <a:ext cx="434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打开浏览器，登录网址：</a:t>
            </a:r>
            <a:r>
              <a:rPr lang="en-US" altLang="zh-CN" dirty="0" smtClean="0">
                <a:hlinkClick r:id="rId3"/>
              </a:rPr>
              <a:t>http://</a:t>
            </a:r>
            <a:r>
              <a:rPr lang="en-US" altLang="zh-CN" dirty="0" smtClean="0">
                <a:hlinkClick r:id="rId3"/>
              </a:rPr>
              <a:t>capw.cn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164680" y="3376216"/>
            <a:ext cx="266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微信扫描二维码登录。</a:t>
            </a:r>
            <a:endParaRPr lang="zh-CN" altLang="en-US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195736" y="5373216"/>
            <a:ext cx="571891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500" dirty="0" smtClean="0"/>
              <a:t>		</a:t>
            </a:r>
            <a:r>
              <a:rPr lang="zh-CN" altLang="en-US" sz="1500" dirty="0" smtClean="0"/>
              <a:t>注：没有绑定微信号的，请与对接业务联系。</a:t>
            </a:r>
            <a:endParaRPr lang="en-US" altLang="zh-CN" sz="1500" dirty="0" smtClean="0"/>
          </a:p>
          <a:p>
            <a:r>
              <a:rPr lang="en-US" altLang="zh-CN" sz="1500" dirty="0"/>
              <a:t> </a:t>
            </a:r>
            <a:r>
              <a:rPr lang="en-US" altLang="zh-CN" sz="1500" dirty="0" smtClean="0"/>
              <a:t>                                           </a:t>
            </a:r>
            <a:r>
              <a:rPr lang="zh-CN" altLang="en-US" sz="1500" dirty="0" smtClean="0"/>
              <a:t>二维码具有时效性，请于</a:t>
            </a:r>
            <a:r>
              <a:rPr lang="en-US" altLang="zh-CN" sz="1500" dirty="0" smtClean="0"/>
              <a:t>1</a:t>
            </a:r>
            <a:r>
              <a:rPr lang="zh-CN" altLang="en-US" sz="1500" dirty="0" smtClean="0"/>
              <a:t>分钟内扫码进入，</a:t>
            </a:r>
            <a:endParaRPr lang="en-US" altLang="zh-CN" sz="1500" dirty="0" smtClean="0"/>
          </a:p>
          <a:p>
            <a:r>
              <a:rPr lang="en-US" altLang="zh-CN" sz="1500" dirty="0" smtClean="0"/>
              <a:t>                                         </a:t>
            </a:r>
            <a:r>
              <a:rPr lang="zh-CN" altLang="en-US" sz="1500" dirty="0" smtClean="0"/>
              <a:t>扫描不可进请按</a:t>
            </a:r>
            <a:r>
              <a:rPr lang="en-US" altLang="zh-CN" sz="1500" dirty="0" smtClean="0"/>
              <a:t>F5</a:t>
            </a:r>
            <a:r>
              <a:rPr lang="zh-CN" altLang="en-US" sz="1500" dirty="0" smtClean="0"/>
              <a:t>刷新。</a:t>
            </a:r>
            <a:endParaRPr lang="en-US" altLang="zh-CN" sz="15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730164" y="1700808"/>
            <a:ext cx="66500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 smtClean="0"/>
              <a:t>注：请使用</a:t>
            </a:r>
            <a:r>
              <a:rPr lang="en-US" altLang="zh-CN" sz="1500" dirty="0"/>
              <a:t>Google </a:t>
            </a:r>
            <a:r>
              <a:rPr lang="en-US" altLang="zh-CN" sz="1500" dirty="0" smtClean="0"/>
              <a:t>Chrome</a:t>
            </a:r>
            <a:r>
              <a:rPr lang="zh-CN" altLang="en-US" sz="1500" dirty="0" smtClean="0"/>
              <a:t>或</a:t>
            </a:r>
            <a:r>
              <a:rPr lang="en-US" altLang="zh-CN" sz="1500" dirty="0" smtClean="0"/>
              <a:t>360</a:t>
            </a:r>
            <a:r>
              <a:rPr lang="zh-CN" altLang="en-US" sz="1500" dirty="0" smtClean="0"/>
              <a:t>浏览器。以避免下单出错。</a:t>
            </a:r>
            <a:endParaRPr lang="en-US" altLang="zh-CN" sz="1500" dirty="0" smtClean="0"/>
          </a:p>
          <a:p>
            <a:r>
              <a:rPr lang="en-US" altLang="zh-CN" sz="1500" dirty="0" smtClean="0"/>
              <a:t>           IE</a:t>
            </a:r>
            <a:r>
              <a:rPr lang="zh-CN" altLang="en-US" sz="1500" dirty="0" smtClean="0"/>
              <a:t>浏览器因版本问题，暂不支持。</a:t>
            </a:r>
            <a:endParaRPr lang="zh-CN" altLang="en-US" sz="15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3876" y="2022843"/>
            <a:ext cx="542925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783" y="2022844"/>
            <a:ext cx="533400" cy="35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488" y="3747825"/>
            <a:ext cx="2193919" cy="2410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 descr="E:\PS\LOGO\ESPES-1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29727" y="2636911"/>
            <a:ext cx="7053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2.</a:t>
            </a:r>
            <a:r>
              <a:rPr lang="zh-CN" altLang="en-US" dirty="0" smtClean="0"/>
              <a:t>打开官网后，点击在线下单页面，再点击此页面下的链接或图片，</a:t>
            </a:r>
            <a:endParaRPr lang="en-US" altLang="zh-CN" dirty="0" smtClean="0"/>
          </a:p>
          <a:p>
            <a:r>
              <a:rPr lang="zh-CN" altLang="en-US" dirty="0" smtClean="0"/>
              <a:t>    等待其跳转到下单页面即可。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9581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2119" y="1187460"/>
            <a:ext cx="1345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页面简介</a:t>
            </a:r>
            <a:r>
              <a:rPr lang="en-US" altLang="zh-CN" dirty="0" smtClean="0"/>
              <a:t>:</a:t>
            </a:r>
            <a:endParaRPr lang="zh-CN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79512" y="6088893"/>
            <a:ext cx="5032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注：长时间页面无操作将自动断线，请重新登录</a:t>
            </a:r>
            <a:endParaRPr lang="zh-CN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628800"/>
            <a:ext cx="8712968" cy="4216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5" descr="E:\PS\LOGO\ESPES-1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139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27584" y="1124744"/>
            <a:ext cx="1282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3.</a:t>
            </a:r>
            <a:r>
              <a:rPr lang="zh-CN" altLang="en-US" dirty="0" smtClean="0"/>
              <a:t>页面简介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968576" y="1523386"/>
            <a:ext cx="44566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）系统提示：经销商账号与公司名字，</a:t>
            </a:r>
            <a:endParaRPr lang="en-US" altLang="zh-CN" dirty="0" smtClean="0"/>
          </a:p>
          <a:p>
            <a:r>
              <a:rPr lang="zh-CN" altLang="en-US" dirty="0" smtClean="0"/>
              <a:t>        其下蓝色字体显示客户额度等信息。</a:t>
            </a:r>
            <a:endParaRPr lang="zh-CN" altLang="en-US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9504" y="2835771"/>
            <a:ext cx="1828800" cy="1457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71600" y="2948751"/>
            <a:ext cx="433644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）商务管理：</a:t>
            </a:r>
            <a:endParaRPr lang="en-US" altLang="zh-CN" dirty="0" smtClean="0"/>
          </a:p>
          <a:p>
            <a:r>
              <a:rPr lang="en-US" altLang="zh-CN" dirty="0" smtClean="0"/>
              <a:t>1.</a:t>
            </a:r>
            <a:r>
              <a:rPr lang="zh-CN" altLang="en-US" dirty="0" smtClean="0"/>
              <a:t>订单交易汇总：所有订单交易记录页。 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快速下单         ：主要下单操作页面。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应收应付查询：可按日期查询额度。</a:t>
            </a:r>
            <a:endParaRPr lang="zh-CN" altLang="en-US" dirty="0"/>
          </a:p>
        </p:txBody>
      </p:sp>
      <p:cxnSp>
        <p:nvCxnSpPr>
          <p:cNvPr id="3" name="直接连接符 2"/>
          <p:cNvCxnSpPr/>
          <p:nvPr/>
        </p:nvCxnSpPr>
        <p:spPr>
          <a:xfrm>
            <a:off x="396945" y="2636912"/>
            <a:ext cx="80634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467544" y="4437112"/>
            <a:ext cx="80634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57330" y="4725144"/>
            <a:ext cx="191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/>
              <a:t>）其他操作</a:t>
            </a:r>
            <a:r>
              <a:rPr lang="zh-CN" altLang="en-US" dirty="0" smtClean="0"/>
              <a:t>：</a:t>
            </a:r>
            <a:endParaRPr lang="en-US" altLang="zh-CN" dirty="0" smtClean="0"/>
          </a:p>
          <a:p>
            <a:r>
              <a:rPr lang="en-US" altLang="zh-CN" dirty="0"/>
              <a:t> </a:t>
            </a:r>
            <a:r>
              <a:rPr lang="en-US" altLang="zh-CN" dirty="0" smtClean="0"/>
              <a:t>1.</a:t>
            </a:r>
            <a:r>
              <a:rPr lang="zh-CN" altLang="en-US" dirty="0" smtClean="0"/>
              <a:t>退出</a:t>
            </a:r>
            <a:r>
              <a:rPr lang="zh-CN" altLang="en-US" dirty="0"/>
              <a:t>系统 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052736"/>
            <a:ext cx="18002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07607"/>
            <a:ext cx="192405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81604" y="5949280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注：边上有绿色小箭头是用于伸缩界面的，可点击使用。</a:t>
            </a:r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7125" y="3356992"/>
            <a:ext cx="295275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3" name="Picture 5" descr="E:\PS\LOGO\ESPES-11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2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矩形 6"/>
          <p:cNvSpPr/>
          <p:nvPr/>
        </p:nvSpPr>
        <p:spPr>
          <a:xfrm>
            <a:off x="323528" y="1270501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3</a:t>
            </a:r>
            <a:r>
              <a:rPr lang="en-US" altLang="zh-CN" dirty="0"/>
              <a:t>-</a:t>
            </a:r>
            <a:r>
              <a:rPr lang="en-US" altLang="zh-CN" dirty="0" smtClean="0"/>
              <a:t>1.                           </a:t>
            </a:r>
            <a:r>
              <a:rPr lang="zh-CN" altLang="en-US" dirty="0" smtClean="0"/>
              <a:t>订单交易汇总 ：全部交易信息显示页面。如：未提交，待处理，待发货等。此页面是汇总信息，只可操作查询查看，不可下单。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96752"/>
            <a:ext cx="10858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32" y="2072650"/>
            <a:ext cx="8604448" cy="3228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E:\PS\LOGO\ESPES-1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677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5536" y="1268760"/>
            <a:ext cx="453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4.                     </a:t>
            </a:r>
            <a:r>
              <a:rPr lang="zh-CN" altLang="en-US" dirty="0" smtClean="0"/>
              <a:t>快速下单</a:t>
            </a:r>
            <a:r>
              <a:rPr lang="en-US" altLang="zh-CN" dirty="0" smtClean="0"/>
              <a:t>:</a:t>
            </a:r>
            <a:r>
              <a:rPr lang="zh-CN" altLang="en-US" dirty="0" smtClean="0"/>
              <a:t>客户重点操作页面。</a:t>
            </a:r>
            <a:endParaRPr lang="zh-CN" alt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330" y="1268760"/>
            <a:ext cx="895350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5" descr="E:\PS\LOGO\ESPES-1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924274"/>
            <a:ext cx="8964488" cy="28008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22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11560" y="1268760"/>
            <a:ext cx="80554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2-1</a:t>
            </a:r>
            <a:r>
              <a:rPr lang="zh-CN" altLang="en-US" dirty="0" smtClean="0"/>
              <a:t>：内容搜索：零件编码</a:t>
            </a:r>
            <a:r>
              <a:rPr lang="en-US" altLang="zh-CN" dirty="0" smtClean="0"/>
              <a:t>OEM</a:t>
            </a:r>
            <a:r>
              <a:rPr lang="zh-CN" altLang="en-US" dirty="0" smtClean="0"/>
              <a:t>码查询：例</a:t>
            </a:r>
            <a:r>
              <a:rPr lang="en-US" altLang="zh-CN" dirty="0" smtClean="0"/>
              <a:t>1</a:t>
            </a:r>
            <a:r>
              <a:rPr lang="zh-CN" altLang="en-US" dirty="0" smtClean="0"/>
              <a:t>：模糊查询：</a:t>
            </a:r>
            <a:r>
              <a:rPr lang="en-US" altLang="zh-CN" dirty="0" smtClean="0"/>
              <a:t>11210 </a:t>
            </a:r>
            <a:r>
              <a:rPr lang="zh-CN" altLang="en-US" dirty="0" smtClean="0"/>
              <a:t>前</a:t>
            </a:r>
            <a:r>
              <a:rPr lang="en-US" altLang="zh-CN" dirty="0" smtClean="0"/>
              <a:t>5</a:t>
            </a:r>
            <a:r>
              <a:rPr lang="zh-CN" altLang="en-US" dirty="0" smtClean="0"/>
              <a:t>位号码查询</a:t>
            </a:r>
            <a:endParaRPr lang="en-US" altLang="zh-CN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611560" y="3923764"/>
            <a:ext cx="8648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 例</a:t>
            </a:r>
            <a:r>
              <a:rPr lang="en-US" altLang="zh-CN" dirty="0" smtClean="0"/>
              <a:t>2</a:t>
            </a:r>
            <a:r>
              <a:rPr lang="zh-CN" altLang="en-US" dirty="0" smtClean="0"/>
              <a:t>：精准查询：</a:t>
            </a:r>
            <a:r>
              <a:rPr lang="en-US" altLang="zh-CN" dirty="0" smtClean="0"/>
              <a:t>10</a:t>
            </a:r>
            <a:r>
              <a:rPr lang="zh-CN" altLang="en-US" dirty="0" smtClean="0"/>
              <a:t>位数</a:t>
            </a:r>
            <a:r>
              <a:rPr lang="en-US" altLang="zh-CN" dirty="0" smtClean="0"/>
              <a:t>OEM</a:t>
            </a:r>
            <a:r>
              <a:rPr lang="zh-CN" altLang="en-US" dirty="0" smtClean="0"/>
              <a:t>输入查询，可定位到质量、品牌等售价不同的产品。 </a:t>
            </a:r>
            <a:endParaRPr lang="zh-CN" altLang="en-US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539552" y="3861048"/>
            <a:ext cx="80634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855581" cy="21480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34" y="4365104"/>
            <a:ext cx="8234238" cy="1583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5" descr="E:\PS\LOGO\ESPES-1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96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84313" y="1124744"/>
            <a:ext cx="5610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 smtClean="0"/>
              <a:t>例</a:t>
            </a:r>
            <a:r>
              <a:rPr lang="en-US" altLang="zh-CN" dirty="0" smtClean="0"/>
              <a:t>3</a:t>
            </a:r>
            <a:r>
              <a:rPr lang="zh-CN" altLang="en-US" dirty="0" smtClean="0"/>
              <a:t>：输入产品中文名称，可进行模糊查询，如下图：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3563724"/>
            <a:ext cx="79287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2-2 </a:t>
            </a:r>
            <a:r>
              <a:rPr lang="zh-CN" altLang="en-US" dirty="0" smtClean="0"/>
              <a:t>下单操作：选择要下单的产品，可双击左键或选择后点击键盘回车确定。</a:t>
            </a:r>
            <a:endParaRPr lang="zh-CN" alt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992053"/>
            <a:ext cx="6552729" cy="2154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120" y="1509695"/>
            <a:ext cx="6372200" cy="199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E:\PS\LOGO\ESPES-1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62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500" y="-715"/>
            <a:ext cx="1460500" cy="977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1" y="6423868"/>
            <a:ext cx="6945313" cy="317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87684" y="1124744"/>
            <a:ext cx="4936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2-3 .</a:t>
            </a:r>
            <a:r>
              <a:rPr lang="zh-CN" altLang="en-US" dirty="0" smtClean="0"/>
              <a:t>零件询价列表</a:t>
            </a:r>
            <a:r>
              <a:rPr lang="en-US" altLang="zh-CN" dirty="0" smtClean="0"/>
              <a:t>:</a:t>
            </a:r>
            <a:r>
              <a:rPr lang="zh-CN" altLang="en-US" dirty="0" smtClean="0"/>
              <a:t>修改  删除  作废  确认订单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576064" y="3933056"/>
            <a:ext cx="7956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2-3-1 </a:t>
            </a:r>
            <a:r>
              <a:rPr lang="en-US" altLang="zh-CN" dirty="0"/>
              <a:t>.</a:t>
            </a:r>
            <a:r>
              <a:rPr lang="zh-CN" altLang="en-US" dirty="0"/>
              <a:t>零件询价列表</a:t>
            </a:r>
            <a:r>
              <a:rPr lang="en-US" altLang="zh-CN" dirty="0" smtClean="0"/>
              <a:t>: </a:t>
            </a:r>
            <a:r>
              <a:rPr lang="zh-CN" altLang="en-US" dirty="0" smtClean="0"/>
              <a:t>修改  先选择列表中一行要修改产品，点击修改。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812378" y="5733256"/>
            <a:ext cx="14000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 smtClean="0"/>
              <a:t>注：只可修改数量</a:t>
            </a:r>
            <a:endParaRPr lang="en-US" altLang="zh-CN" sz="1500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37" y="1556792"/>
            <a:ext cx="8135252" cy="2303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365104"/>
            <a:ext cx="7419975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5" descr="E:\PS\LOGO\ESPES-1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318734"/>
            <a:ext cx="1476330" cy="589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5" descr="C:\Users\Administrator\Desktop\卡普沃-1 副本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1813" y="188640"/>
            <a:ext cx="124813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Administrator\Desktop\logo 副本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80" y="290997"/>
            <a:ext cx="1101576" cy="6177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283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753</TotalTime>
  <Words>584</Words>
  <Application>Microsoft Office PowerPoint</Application>
  <PresentationFormat>全屏显示(4:3)</PresentationFormat>
  <Paragraphs>50</Paragraphs>
  <Slides>14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5" baseType="lpstr">
      <vt:lpstr>Office 主题​​</vt:lpstr>
      <vt:lpstr> CAPW网上下单 B2B线上下单指引手册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广州京鸿B2B线上下单指引手册</dc:title>
  <dc:creator>Microsoft</dc:creator>
  <cp:lastModifiedBy>Microsoft</cp:lastModifiedBy>
  <cp:revision>62</cp:revision>
  <dcterms:created xsi:type="dcterms:W3CDTF">2019-04-24T07:46:57Z</dcterms:created>
  <dcterms:modified xsi:type="dcterms:W3CDTF">2019-06-06T07:20:42Z</dcterms:modified>
</cp:coreProperties>
</file>